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82" r:id="rId3"/>
    <p:sldId id="268" r:id="rId4"/>
    <p:sldId id="276" r:id="rId5"/>
    <p:sldId id="266" r:id="rId6"/>
    <p:sldId id="275" r:id="rId7"/>
    <p:sldId id="283" r:id="rId8"/>
    <p:sldId id="281" r:id="rId9"/>
    <p:sldId id="301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004D"/>
    <a:srgbClr val="1E85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58" y="10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https://altraplein.altrecht.nl/intern/vastgestelde-verslagen/Week%20rapporten/19-48%20Productie%20uren%20ZVW%202019%20Altrecht%20per%20week%201-48%20per%202019-12-09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https://altraplein.altrecht.nl/intern/vastgestelde-verslagen/Week%20rapporten/19-48%20Productie%20uren%20ZVW%202019%20Altrecht%20per%20week%201-48%20per%202019-12-09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https://altraplein.altrecht.nl/intern/vastgestelde-verslagen/Week%20rapporten/19-48%20Productie%20uren%20ZVW%202019%20Altrecht%20per%20week%201-48%20per%202019-12-09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https://altraplein.altrecht.nl/intern/vastgestelde-verslagen/Week%20rapporten/19-48%20Productie%20uren%20ZVW%202019%20Altrecht%20per%20week%201-48%20per%202019-12-0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Altrecht!$F$6</c:f>
              <c:strCache>
                <c:ptCount val="1"/>
                <c:pt idx="0">
                  <c:v>cum.verschil met begroting 2019</c:v>
                </c:pt>
              </c:strCache>
            </c:strRef>
          </c:tx>
          <c:marker>
            <c:symbol val="none"/>
          </c:marker>
          <c:cat>
            <c:numRef>
              <c:f>Altrecht!$A$7:$A$59</c:f>
              <c:numCache>
                <c:formatCode>General</c:formatCode>
                <c:ptCount val="4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</c:numCache>
            </c:numRef>
          </c:cat>
          <c:val>
            <c:numRef>
              <c:f>Altrecht!$F$7:$F$59</c:f>
              <c:numCache>
                <c:formatCode>#,##0</c:formatCode>
                <c:ptCount val="48"/>
                <c:pt idx="0">
                  <c:v>28.048323097604225</c:v>
                </c:pt>
                <c:pt idx="1">
                  <c:v>-38.364242145320532</c:v>
                </c:pt>
                <c:pt idx="2">
                  <c:v>35.832853656904263</c:v>
                </c:pt>
                <c:pt idx="3">
                  <c:v>-369.15515799066452</c:v>
                </c:pt>
                <c:pt idx="4">
                  <c:v>-1063.613225788582</c:v>
                </c:pt>
                <c:pt idx="5">
                  <c:v>-2191.5807910593594</c:v>
                </c:pt>
                <c:pt idx="6">
                  <c:v>-3175.7470515358491</c:v>
                </c:pt>
                <c:pt idx="7">
                  <c:v>-3915.9815745955766</c:v>
                </c:pt>
                <c:pt idx="8">
                  <c:v>-2623.574490963867</c:v>
                </c:pt>
                <c:pt idx="9">
                  <c:v>-3874.172659588392</c:v>
                </c:pt>
                <c:pt idx="10">
                  <c:v>-5225.8953609880446</c:v>
                </c:pt>
                <c:pt idx="11">
                  <c:v>-6991.1110295035542</c:v>
                </c:pt>
                <c:pt idx="12">
                  <c:v>-8231.0714904071974</c:v>
                </c:pt>
                <c:pt idx="13">
                  <c:v>-8568.0766036290406</c:v>
                </c:pt>
                <c:pt idx="14">
                  <c:v>-8740.8936842777839</c:v>
                </c:pt>
                <c:pt idx="15">
                  <c:v>-8127.1532128333638</c:v>
                </c:pt>
                <c:pt idx="16">
                  <c:v>-9668.0738306132826</c:v>
                </c:pt>
                <c:pt idx="17">
                  <c:v>-6820.6758081732241</c:v>
                </c:pt>
                <c:pt idx="18">
                  <c:v>-5693.8455579552665</c:v>
                </c:pt>
                <c:pt idx="19">
                  <c:v>-5460.5937513836743</c:v>
                </c:pt>
                <c:pt idx="20">
                  <c:v>-4962.2533410313208</c:v>
                </c:pt>
                <c:pt idx="21">
                  <c:v>-5705.6095947477988</c:v>
                </c:pt>
                <c:pt idx="22">
                  <c:v>-6412.3885464762061</c:v>
                </c:pt>
                <c:pt idx="23">
                  <c:v>-7802.2676113684483</c:v>
                </c:pt>
                <c:pt idx="24">
                  <c:v>-7851.1323774274078</c:v>
                </c:pt>
                <c:pt idx="25">
                  <c:v>-8763.2183648326954</c:v>
                </c:pt>
                <c:pt idx="26">
                  <c:v>-9331.8546890314374</c:v>
                </c:pt>
                <c:pt idx="27">
                  <c:v>-9758.2816359265871</c:v>
                </c:pt>
                <c:pt idx="28">
                  <c:v>-8840.6788743629404</c:v>
                </c:pt>
                <c:pt idx="29">
                  <c:v>-8010.7621628509442</c:v>
                </c:pt>
                <c:pt idx="30">
                  <c:v>-7274.0651713184325</c:v>
                </c:pt>
                <c:pt idx="31">
                  <c:v>-8036.1699423918908</c:v>
                </c:pt>
                <c:pt idx="32">
                  <c:v>-9169.8129199553459</c:v>
                </c:pt>
                <c:pt idx="33">
                  <c:v>-9561.6656549597501</c:v>
                </c:pt>
                <c:pt idx="34">
                  <c:v>-10607.424666309023</c:v>
                </c:pt>
                <c:pt idx="35">
                  <c:v>-11107.756708856085</c:v>
                </c:pt>
                <c:pt idx="36">
                  <c:v>-12402.107597047667</c:v>
                </c:pt>
                <c:pt idx="37">
                  <c:v>-13872.046905976467</c:v>
                </c:pt>
                <c:pt idx="38">
                  <c:v>-14909.960207542195</c:v>
                </c:pt>
                <c:pt idx="39">
                  <c:v>-16234.040232705147</c:v>
                </c:pt>
                <c:pt idx="40">
                  <c:v>-17710.908330597878</c:v>
                </c:pt>
                <c:pt idx="41">
                  <c:v>-17943.844447410662</c:v>
                </c:pt>
                <c:pt idx="42">
                  <c:v>-18440.820687109368</c:v>
                </c:pt>
                <c:pt idx="43">
                  <c:v>-19645.19177277177</c:v>
                </c:pt>
                <c:pt idx="44">
                  <c:v>-20884.998091460409</c:v>
                </c:pt>
                <c:pt idx="45">
                  <c:v>-22141.476499998673</c:v>
                </c:pt>
                <c:pt idx="46">
                  <c:v>-23667.71795950826</c:v>
                </c:pt>
                <c:pt idx="47">
                  <c:v>-25102.758146825428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1F-4558-88A0-162CF86DD9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527344"/>
        <c:axId val="251531656"/>
      </c:lineChart>
      <c:catAx>
        <c:axId val="251527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51531656"/>
        <c:crosses val="autoZero"/>
        <c:auto val="1"/>
        <c:lblAlgn val="ctr"/>
        <c:lblOffset val="100"/>
        <c:noMultiLvlLbl val="0"/>
      </c:catAx>
      <c:valAx>
        <c:axId val="25153165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251527344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Zorgeenheid!$F$6</c:f>
              <c:strCache>
                <c:ptCount val="1"/>
                <c:pt idx="0">
                  <c:v>cum.verschil met begroting 2019</c:v>
                </c:pt>
              </c:strCache>
            </c:strRef>
          </c:tx>
          <c:marker>
            <c:symbol val="none"/>
          </c:marker>
          <c:cat>
            <c:numRef>
              <c:f>Zorgeenheid!$A$7:$A$59</c:f>
              <c:numCache>
                <c:formatCode>General</c:formatCode>
                <c:ptCount val="4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</c:numCache>
            </c:numRef>
          </c:cat>
          <c:val>
            <c:numRef>
              <c:f>Zorgeenheid!$F$7:$F$59</c:f>
              <c:numCache>
                <c:formatCode>#,##0</c:formatCode>
                <c:ptCount val="48"/>
                <c:pt idx="0">
                  <c:v>-30.660371802380226</c:v>
                </c:pt>
                <c:pt idx="1">
                  <c:v>91.705675193652766</c:v>
                </c:pt>
                <c:pt idx="2">
                  <c:v>228.92172218968568</c:v>
                </c:pt>
                <c:pt idx="3">
                  <c:v>347.671102519052</c:v>
                </c:pt>
                <c:pt idx="4">
                  <c:v>438.80381618175153</c:v>
                </c:pt>
                <c:pt idx="5">
                  <c:v>548.56087603752337</c:v>
                </c:pt>
                <c:pt idx="6">
                  <c:v>689.06793589329504</c:v>
                </c:pt>
                <c:pt idx="7">
                  <c:v>819.0083290824</c:v>
                </c:pt>
                <c:pt idx="8">
                  <c:v>917.86442900961993</c:v>
                </c:pt>
                <c:pt idx="9">
                  <c:v>971.28719560350669</c:v>
                </c:pt>
                <c:pt idx="10">
                  <c:v>1040.8432955307267</c:v>
                </c:pt>
                <c:pt idx="11">
                  <c:v>1057.3327287912798</c:v>
                </c:pt>
                <c:pt idx="12">
                  <c:v>1091.9554953851664</c:v>
                </c:pt>
                <c:pt idx="13">
                  <c:v>1080.0883332367109</c:v>
                </c:pt>
                <c:pt idx="14">
                  <c:v>1079.9211710882555</c:v>
                </c:pt>
                <c:pt idx="15">
                  <c:v>1097.6706756064668</c:v>
                </c:pt>
                <c:pt idx="16">
                  <c:v>1092.5636116572034</c:v>
                </c:pt>
                <c:pt idx="17">
                  <c:v>1039.6464495087478</c:v>
                </c:pt>
                <c:pt idx="18">
                  <c:v>1000.841197967387</c:v>
                </c:pt>
                <c:pt idx="19">
                  <c:v>998.50261309269285</c:v>
                </c:pt>
                <c:pt idx="20">
                  <c:v>1005.3973615513321</c:v>
                </c:pt>
                <c:pt idx="21">
                  <c:v>961.64315942107771</c:v>
                </c:pt>
                <c:pt idx="22">
                  <c:v>951.55697303433453</c:v>
                </c:pt>
                <c:pt idx="23">
                  <c:v>921.16135785638392</c:v>
                </c:pt>
                <c:pt idx="24">
                  <c:v>926.75850480297413</c:v>
                </c:pt>
                <c:pt idx="25">
                  <c:v>979.62231841623088</c:v>
                </c:pt>
                <c:pt idx="26">
                  <c:v>965.45991781002704</c:v>
                </c:pt>
                <c:pt idx="27">
                  <c:v>1014.9141838704895</c:v>
                </c:pt>
                <c:pt idx="28">
                  <c:v>976.28511659761887</c:v>
                </c:pt>
                <c:pt idx="29">
                  <c:v>936.82271599141473</c:v>
                </c:pt>
                <c:pt idx="30">
                  <c:v>916.55803964624977</c:v>
                </c:pt>
                <c:pt idx="31">
                  <c:v>877.04336330108481</c:v>
                </c:pt>
                <c:pt idx="32">
                  <c:v>881.81202028925316</c:v>
                </c:pt>
                <c:pt idx="33">
                  <c:v>932.09734394408827</c:v>
                </c:pt>
                <c:pt idx="34">
                  <c:v>968.6993342655901</c:v>
                </c:pt>
                <c:pt idx="35">
                  <c:v>973.32502305229139</c:v>
                </c:pt>
                <c:pt idx="36">
                  <c:v>949.50071183899263</c:v>
                </c:pt>
                <c:pt idx="37">
                  <c:v>932.34306729236062</c:v>
                </c:pt>
                <c:pt idx="38">
                  <c:v>954.6520894123953</c:v>
                </c:pt>
                <c:pt idx="39">
                  <c:v>1002.2444473578904</c:v>
                </c:pt>
                <c:pt idx="40">
                  <c:v>990.08912195867629</c:v>
                </c:pt>
                <c:pt idx="41">
                  <c:v>1017.1837965594623</c:v>
                </c:pt>
                <c:pt idx="42">
                  <c:v>1019.4118044935817</c:v>
                </c:pt>
                <c:pt idx="43">
                  <c:v>1045.8898124277009</c:v>
                </c:pt>
                <c:pt idx="44">
                  <c:v>1079.4250158256732</c:v>
                </c:pt>
                <c:pt idx="45">
                  <c:v>1163.0935525569787</c:v>
                </c:pt>
                <c:pt idx="46">
                  <c:v>1256.3287559549508</c:v>
                </c:pt>
                <c:pt idx="47">
                  <c:v>1301.6806260195897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9E-480D-ACC7-ACE0881F38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534008"/>
        <c:axId val="251528912"/>
      </c:lineChart>
      <c:catAx>
        <c:axId val="251534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51528912"/>
        <c:crosses val="autoZero"/>
        <c:auto val="1"/>
        <c:lblAlgn val="ctr"/>
        <c:lblOffset val="100"/>
        <c:noMultiLvlLbl val="0"/>
      </c:catAx>
      <c:valAx>
        <c:axId val="251528912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251534008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Zorgeenheid!$F$6</c:f>
              <c:strCache>
                <c:ptCount val="1"/>
                <c:pt idx="0">
                  <c:v>cum.verschil met begroting 2019</c:v>
                </c:pt>
              </c:strCache>
            </c:strRef>
          </c:tx>
          <c:marker>
            <c:symbol val="none"/>
          </c:marker>
          <c:cat>
            <c:numRef>
              <c:f>Zorgeenheid!$A$7:$A$59</c:f>
              <c:numCache>
                <c:formatCode>General</c:formatCode>
                <c:ptCount val="4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</c:numCache>
            </c:numRef>
          </c:cat>
          <c:val>
            <c:numRef>
              <c:f>Zorgeenheid!$F$7:$F$59</c:f>
              <c:numCache>
                <c:formatCode>#,##0</c:formatCode>
                <c:ptCount val="48"/>
                <c:pt idx="0">
                  <c:v>-203.75235769925712</c:v>
                </c:pt>
                <c:pt idx="1">
                  <c:v>-85.349821610039726</c:v>
                </c:pt>
                <c:pt idx="2">
                  <c:v>1.7779832963822173</c:v>
                </c:pt>
                <c:pt idx="3">
                  <c:v>22.40187170866875</c:v>
                </c:pt>
                <c:pt idx="4">
                  <c:v>-43.582487158566437</c:v>
                </c:pt>
                <c:pt idx="5">
                  <c:v>-187.94580859092389</c:v>
                </c:pt>
                <c:pt idx="6">
                  <c:v>-290.55518211933054</c:v>
                </c:pt>
                <c:pt idx="7">
                  <c:v>-377.17500538318791</c:v>
                </c:pt>
                <c:pt idx="8">
                  <c:v>-532.67412676749655</c:v>
                </c:pt>
                <c:pt idx="9">
                  <c:v>-575.41541476550628</c:v>
                </c:pt>
                <c:pt idx="10">
                  <c:v>-540.64003609685187</c:v>
                </c:pt>
                <c:pt idx="11">
                  <c:v>-608.14799076152963</c:v>
                </c:pt>
                <c:pt idx="12">
                  <c:v>-822.1059454262072</c:v>
                </c:pt>
                <c:pt idx="13">
                  <c:v>-944.3627825942508</c:v>
                </c:pt>
                <c:pt idx="14">
                  <c:v>-1021.8362864289606</c:v>
                </c:pt>
                <c:pt idx="15">
                  <c:v>-1161.6597902636699</c:v>
                </c:pt>
                <c:pt idx="16">
                  <c:v>-1449.4332940983795</c:v>
                </c:pt>
                <c:pt idx="17">
                  <c:v>-1479.9242345769856</c:v>
                </c:pt>
                <c:pt idx="18">
                  <c:v>-1445.8454830464811</c:v>
                </c:pt>
                <c:pt idx="19">
                  <c:v>-1351.2000648493108</c:v>
                </c:pt>
                <c:pt idx="20">
                  <c:v>-1358.5713133188076</c:v>
                </c:pt>
                <c:pt idx="21">
                  <c:v>-1577.349455768516</c:v>
                </c:pt>
                <c:pt idx="22">
                  <c:v>-1607.1804680893913</c:v>
                </c:pt>
                <c:pt idx="23">
                  <c:v>-1767.9034717522604</c:v>
                </c:pt>
                <c:pt idx="24">
                  <c:v>-1842.4819678393687</c:v>
                </c:pt>
                <c:pt idx="25">
                  <c:v>-1820.3534563507196</c:v>
                </c:pt>
                <c:pt idx="26">
                  <c:v>-1947.1494443638458</c:v>
                </c:pt>
                <c:pt idx="27">
                  <c:v>-1981.6445665761073</c:v>
                </c:pt>
                <c:pt idx="28">
                  <c:v>-2016.9881736368511</c:v>
                </c:pt>
                <c:pt idx="29">
                  <c:v>-2089.6651140309273</c:v>
                </c:pt>
                <c:pt idx="30">
                  <c:v>-2144.0015344154272</c:v>
                </c:pt>
                <c:pt idx="31">
                  <c:v>-2280.6617314594096</c:v>
                </c:pt>
                <c:pt idx="32">
                  <c:v>-2367.2802618367255</c:v>
                </c:pt>
                <c:pt idx="33">
                  <c:v>-2482.7487922140408</c:v>
                </c:pt>
                <c:pt idx="34">
                  <c:v>-2574.5938468847353</c:v>
                </c:pt>
                <c:pt idx="35">
                  <c:v>-2653.3313806490391</c:v>
                </c:pt>
                <c:pt idx="36">
                  <c:v>-2789.8641525085814</c:v>
                </c:pt>
                <c:pt idx="37">
                  <c:v>-2947.2564481776494</c:v>
                </c:pt>
                <c:pt idx="38">
                  <c:v>-2971.1285973265713</c:v>
                </c:pt>
                <c:pt idx="39">
                  <c:v>-3182.0292892551174</c:v>
                </c:pt>
                <c:pt idx="40">
                  <c:v>-3276.6377297665922</c:v>
                </c:pt>
                <c:pt idx="41">
                  <c:v>-3142.5128369447348</c:v>
                </c:pt>
                <c:pt idx="42">
                  <c:v>-3389.5546107895434</c:v>
                </c:pt>
                <c:pt idx="43">
                  <c:v>-3482.1177649702067</c:v>
                </c:pt>
                <c:pt idx="44">
                  <c:v>-3661.72609293201</c:v>
                </c:pt>
                <c:pt idx="45">
                  <c:v>-3915.9329057422983</c:v>
                </c:pt>
                <c:pt idx="46">
                  <c:v>-4188.7245670374359</c:v>
                </c:pt>
                <c:pt idx="47">
                  <c:v>-4456.2766376240161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D7-4C78-BE9E-F7CF9F5E40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551744"/>
        <c:axId val="391548216"/>
      </c:lineChart>
      <c:catAx>
        <c:axId val="391551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91548216"/>
        <c:crosses val="autoZero"/>
        <c:auto val="1"/>
        <c:lblAlgn val="ctr"/>
        <c:lblOffset val="100"/>
        <c:noMultiLvlLbl val="0"/>
      </c:catAx>
      <c:valAx>
        <c:axId val="391548216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391551744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Zorgeenheid!$F$6</c:f>
              <c:strCache>
                <c:ptCount val="1"/>
                <c:pt idx="0">
                  <c:v>cum.verschil met begroting 2019</c:v>
                </c:pt>
              </c:strCache>
            </c:strRef>
          </c:tx>
          <c:marker>
            <c:symbol val="none"/>
          </c:marker>
          <c:cat>
            <c:numRef>
              <c:f>Zorgeenheid!$A$7:$A$59</c:f>
              <c:numCache>
                <c:formatCode>General</c:formatCode>
                <c:ptCount val="4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  <c:pt idx="30">
                  <c:v>31</c:v>
                </c:pt>
                <c:pt idx="31">
                  <c:v>32</c:v>
                </c:pt>
                <c:pt idx="32">
                  <c:v>33</c:v>
                </c:pt>
                <c:pt idx="33">
                  <c:v>34</c:v>
                </c:pt>
                <c:pt idx="34">
                  <c:v>35</c:v>
                </c:pt>
                <c:pt idx="35">
                  <c:v>36</c:v>
                </c:pt>
                <c:pt idx="36">
                  <c:v>37</c:v>
                </c:pt>
                <c:pt idx="37">
                  <c:v>38</c:v>
                </c:pt>
                <c:pt idx="38">
                  <c:v>39</c:v>
                </c:pt>
                <c:pt idx="39">
                  <c:v>40</c:v>
                </c:pt>
                <c:pt idx="40">
                  <c:v>41</c:v>
                </c:pt>
                <c:pt idx="41">
                  <c:v>42</c:v>
                </c:pt>
                <c:pt idx="42">
                  <c:v>43</c:v>
                </c:pt>
                <c:pt idx="43">
                  <c:v>44</c:v>
                </c:pt>
                <c:pt idx="44">
                  <c:v>45</c:v>
                </c:pt>
                <c:pt idx="45">
                  <c:v>46</c:v>
                </c:pt>
                <c:pt idx="46">
                  <c:v>47</c:v>
                </c:pt>
                <c:pt idx="47">
                  <c:v>48</c:v>
                </c:pt>
              </c:numCache>
            </c:numRef>
          </c:cat>
          <c:val>
            <c:numRef>
              <c:f>Zorgeenheid!$F$7:$F$59</c:f>
              <c:numCache>
                <c:formatCode>#,##0</c:formatCode>
                <c:ptCount val="48"/>
                <c:pt idx="0">
                  <c:v>-197.11257160933326</c:v>
                </c:pt>
                <c:pt idx="1">
                  <c:v>-196.26841428138948</c:v>
                </c:pt>
                <c:pt idx="2">
                  <c:v>-86.109870866295637</c:v>
                </c:pt>
                <c:pt idx="3">
                  <c:v>-60.174033024172445</c:v>
                </c:pt>
                <c:pt idx="4">
                  <c:v>-57.305552383501549</c:v>
                </c:pt>
                <c:pt idx="5">
                  <c:v>-186.93469516298671</c:v>
                </c:pt>
                <c:pt idx="6">
                  <c:v>-261.34211583957324</c:v>
                </c:pt>
                <c:pt idx="7">
                  <c:v>-461.40839036962473</c:v>
                </c:pt>
                <c:pt idx="8">
                  <c:v>-513.68262107639237</c:v>
                </c:pt>
                <c:pt idx="9">
                  <c:v>-747.17288511338404</c:v>
                </c:pt>
                <c:pt idx="10">
                  <c:v>-1009.0469748035665</c:v>
                </c:pt>
                <c:pt idx="11">
                  <c:v>-1443.8603638914087</c:v>
                </c:pt>
                <c:pt idx="12">
                  <c:v>-1677.4840868138224</c:v>
                </c:pt>
                <c:pt idx="13">
                  <c:v>-1570.416266868825</c:v>
                </c:pt>
                <c:pt idx="14">
                  <c:v>-1704.046163068781</c:v>
                </c:pt>
                <c:pt idx="15">
                  <c:v>-1928.0712115258038</c:v>
                </c:pt>
                <c:pt idx="16">
                  <c:v>-2379.8091321492893</c:v>
                </c:pt>
                <c:pt idx="17">
                  <c:v>-2593.0316685161088</c:v>
                </c:pt>
                <c:pt idx="18">
                  <c:v>-2044.4033591367136</c:v>
                </c:pt>
                <c:pt idx="19">
                  <c:v>-2168.8665488916886</c:v>
                </c:pt>
                <c:pt idx="20">
                  <c:v>-1856.6480601692292</c:v>
                </c:pt>
                <c:pt idx="21">
                  <c:v>-2403.6569966150455</c:v>
                </c:pt>
                <c:pt idx="22">
                  <c:v>-2567.9189921765928</c:v>
                </c:pt>
                <c:pt idx="23">
                  <c:v>-3126.2641655096049</c:v>
                </c:pt>
                <c:pt idx="24">
                  <c:v>-3231.4792826700445</c:v>
                </c:pt>
                <c:pt idx="25">
                  <c:v>-3241.6287557586716</c:v>
                </c:pt>
                <c:pt idx="26">
                  <c:v>-3433.7606760180324</c:v>
                </c:pt>
                <c:pt idx="27">
                  <c:v>-3779.2147803982084</c:v>
                </c:pt>
                <c:pt idx="28">
                  <c:v>-3559.3737163294982</c:v>
                </c:pt>
                <c:pt idx="29">
                  <c:v>-3427.2771196399372</c:v>
                </c:pt>
                <c:pt idx="30">
                  <c:v>-3352.3911717937008</c:v>
                </c:pt>
                <c:pt idx="31">
                  <c:v>-3399.1173245416344</c:v>
                </c:pt>
                <c:pt idx="32">
                  <c:v>-3698.9300467405701</c:v>
                </c:pt>
                <c:pt idx="33">
                  <c:v>-4053.1721444056357</c:v>
                </c:pt>
                <c:pt idx="34">
                  <c:v>-4572.206137019597</c:v>
                </c:pt>
                <c:pt idx="35">
                  <c:v>-4818.462354882784</c:v>
                </c:pt>
                <c:pt idx="36">
                  <c:v>-5097.7889017590905</c:v>
                </c:pt>
                <c:pt idx="37">
                  <c:v>-5300.2466064310138</c:v>
                </c:pt>
                <c:pt idx="38">
                  <c:v>-5465.5151421521432</c:v>
                </c:pt>
                <c:pt idx="39">
                  <c:v>-5564.7493222586818</c:v>
                </c:pt>
                <c:pt idx="40">
                  <c:v>-5661.9251548139546</c:v>
                </c:pt>
                <c:pt idx="41">
                  <c:v>-5619.1925166120891</c:v>
                </c:pt>
                <c:pt idx="42">
                  <c:v>-5635.4369777195616</c:v>
                </c:pt>
                <c:pt idx="43">
                  <c:v>-5705.5944024486098</c:v>
                </c:pt>
                <c:pt idx="44">
                  <c:v>-5534.2423052144459</c:v>
                </c:pt>
                <c:pt idx="45">
                  <c:v>-5553.3165678566047</c:v>
                </c:pt>
                <c:pt idx="46">
                  <c:v>-5669.3953106989629</c:v>
                </c:pt>
                <c:pt idx="47">
                  <c:v>-5566.6198802208901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C6-4C96-8A7D-8EA4CC6719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1550176"/>
        <c:axId val="391547040"/>
      </c:lineChart>
      <c:catAx>
        <c:axId val="3915501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91547040"/>
        <c:crosses val="autoZero"/>
        <c:auto val="1"/>
        <c:lblAlgn val="ctr"/>
        <c:lblOffset val="100"/>
        <c:noMultiLvlLbl val="0"/>
      </c:catAx>
      <c:valAx>
        <c:axId val="39154704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crossAx val="391550176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7D1FDB-B2FC-EB4E-8F6A-79561B8C059C}" type="datetimeFigureOut">
              <a:rPr lang="en-US" smtClean="0"/>
              <a:pPr/>
              <a:t>6/12/2020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53E873-1CDD-E64A-842F-459B3D72C63E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3927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AF553C-7FA8-F141-89EC-E748667CB21B}" type="datetimeFigureOut">
              <a:rPr lang="en-US" smtClean="0"/>
              <a:pPr/>
              <a:t>6/12/2020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Click to edit Master text styles</a:t>
            </a:r>
          </a:p>
          <a:p>
            <a:pPr lvl="1"/>
            <a:r>
              <a:rPr lang="nl-NL" smtClean="0"/>
              <a:t>Second level</a:t>
            </a:r>
          </a:p>
          <a:p>
            <a:pPr lvl="2"/>
            <a:r>
              <a:rPr lang="nl-NL" smtClean="0"/>
              <a:t>Third level</a:t>
            </a:r>
          </a:p>
          <a:p>
            <a:pPr lvl="3"/>
            <a:r>
              <a:rPr lang="nl-NL" smtClean="0"/>
              <a:t>Fourth level</a:t>
            </a:r>
          </a:p>
          <a:p>
            <a:pPr lvl="4"/>
            <a:r>
              <a:rPr lang="nl-NL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A35B13-2607-5540-92DF-90968DA6442F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53315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35B13-2607-5540-92DF-90968DA6442F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043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 bwMode="gray">
          <a:xfrm>
            <a:off x="722492" y="3096816"/>
            <a:ext cx="7699016" cy="1162293"/>
          </a:xfrm>
        </p:spPr>
        <p:txBody>
          <a:bodyPr>
            <a:normAutofit/>
          </a:bodyPr>
          <a:lstStyle>
            <a:lvl1pPr algn="ctr">
              <a:defRPr sz="3600" b="1" i="0">
                <a:solidFill>
                  <a:srgbClr val="4D004D"/>
                </a:solidFill>
                <a:latin typeface="Arial"/>
                <a:cs typeface="Arial"/>
              </a:defRPr>
            </a:lvl1pPr>
          </a:lstStyle>
          <a:p>
            <a:r>
              <a:rPr lang="nl-NL" noProof="0" smtClean="0"/>
              <a:t>Klik om de stijl te bewerken</a:t>
            </a:r>
            <a:endParaRPr lang="nl-NL" noProof="0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 bwMode="gray">
          <a:xfrm>
            <a:off x="722492" y="4259110"/>
            <a:ext cx="7699016" cy="72536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sz="2400" b="0" i="0">
                <a:solidFill>
                  <a:srgbClr val="4D004D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noProof="0" smtClean="0"/>
              <a:t>Klik om de ondertitelstijl van het model te bewerken</a:t>
            </a:r>
            <a:endParaRPr lang="nl-NL" noProof="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6674" y="669038"/>
            <a:ext cx="7546923" cy="781354"/>
          </a:xfrm>
        </p:spPr>
        <p:txBody>
          <a:bodyPr/>
          <a:lstStyle>
            <a:lvl1pPr>
              <a:defRPr sz="2400" b="1" i="0">
                <a:solidFill>
                  <a:srgbClr val="4D004D"/>
                </a:solidFill>
                <a:latin typeface="Arial"/>
                <a:cs typeface="Arial"/>
              </a:defRPr>
            </a:lvl1pPr>
          </a:lstStyle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796674" y="1600200"/>
            <a:ext cx="7546923" cy="4525963"/>
          </a:xfrm>
        </p:spPr>
        <p:txBody>
          <a:bodyPr/>
          <a:lstStyle>
            <a:lvl1pPr>
              <a:buClr>
                <a:srgbClr val="1E85C4"/>
              </a:buClr>
              <a:defRPr sz="2000" b="0" i="0">
                <a:solidFill>
                  <a:srgbClr val="4D004D"/>
                </a:solidFill>
                <a:latin typeface="Arial"/>
                <a:cs typeface="Arial"/>
              </a:defRPr>
            </a:lvl1pPr>
            <a:lvl2pPr>
              <a:buClr>
                <a:srgbClr val="1E85C4"/>
              </a:buClr>
              <a:defRPr sz="2000" b="0" i="1">
                <a:solidFill>
                  <a:srgbClr val="4D004D"/>
                </a:solidFill>
                <a:latin typeface="Arial"/>
                <a:cs typeface="Arial"/>
              </a:defRPr>
            </a:lvl2pPr>
            <a:lvl3pPr>
              <a:buClr>
                <a:srgbClr val="1E85C4"/>
              </a:buClr>
              <a:defRPr sz="1600" b="0" i="0">
                <a:solidFill>
                  <a:srgbClr val="4D004D"/>
                </a:solidFill>
                <a:latin typeface="Arial"/>
                <a:cs typeface="Arial"/>
              </a:defRPr>
            </a:lvl3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b="0" i="0">
                <a:solidFill>
                  <a:srgbClr val="1E85C4"/>
                </a:solidFill>
                <a:latin typeface="Arial"/>
                <a:cs typeface="Arial"/>
              </a:defRPr>
            </a:lvl1pPr>
          </a:lstStyle>
          <a:p>
            <a:fld id="{5B459549-814C-0E45-B0C8-115A06AC9547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6674" y="669038"/>
            <a:ext cx="7890126" cy="1143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smtClean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6674" y="1600200"/>
            <a:ext cx="7546923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dirty="0" smtClean="0"/>
              <a:t>Click to </a:t>
            </a:r>
            <a:r>
              <a:rPr lang="nl-NL" dirty="0" err="1" smtClean="0"/>
              <a:t>edit</a:t>
            </a:r>
            <a:r>
              <a:rPr lang="nl-NL" dirty="0" smtClean="0"/>
              <a:t> </a:t>
            </a:r>
            <a:r>
              <a:rPr lang="nl-NL" dirty="0" err="1" smtClean="0"/>
              <a:t>Master</a:t>
            </a:r>
            <a:r>
              <a:rPr lang="nl-NL" dirty="0" smtClean="0"/>
              <a:t> </a:t>
            </a:r>
            <a:r>
              <a:rPr lang="nl-NL" dirty="0" err="1" smtClean="0"/>
              <a:t>text</a:t>
            </a:r>
            <a:r>
              <a:rPr lang="nl-NL" dirty="0" smtClean="0"/>
              <a:t> </a:t>
            </a:r>
            <a:r>
              <a:rPr lang="nl-NL" dirty="0" err="1" smtClean="0"/>
              <a:t>styles</a:t>
            </a:r>
            <a:endParaRPr lang="nl-NL" dirty="0" smtClean="0"/>
          </a:p>
          <a:p>
            <a:pPr lvl="1"/>
            <a:r>
              <a:rPr lang="nl-NL" dirty="0" err="1" smtClean="0"/>
              <a:t>Second</a:t>
            </a:r>
            <a:r>
              <a:rPr lang="nl-NL" dirty="0" smtClean="0"/>
              <a:t> level</a:t>
            </a:r>
          </a:p>
          <a:p>
            <a:pPr lvl="2"/>
            <a:r>
              <a:rPr lang="nl-NL" dirty="0" err="1" smtClean="0"/>
              <a:t>Third</a:t>
            </a:r>
            <a:r>
              <a:rPr lang="nl-NL" dirty="0" smtClean="0"/>
              <a:t>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419847"/>
            <a:ext cx="21336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 b="0" i="0">
                <a:solidFill>
                  <a:srgbClr val="1E85C4"/>
                </a:solidFill>
                <a:latin typeface="Arial"/>
                <a:cs typeface="Arial"/>
              </a:defRPr>
            </a:lvl1pPr>
          </a:lstStyle>
          <a:p>
            <a:fld id="{5B459549-814C-0E45-B0C8-115A06AC9547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400" b="1" i="0" kern="1200">
          <a:solidFill>
            <a:srgbClr val="4D004D"/>
          </a:solidFill>
          <a:latin typeface="Arial"/>
          <a:ea typeface="+mj-ea"/>
          <a:cs typeface="Arial"/>
        </a:defRPr>
      </a:lvl1pPr>
    </p:titleStyle>
    <p:bodyStyle>
      <a:lvl1pPr marL="180000" indent="-180000" algn="l" defTabSz="457200" rtl="0" eaLnBrk="1" latinLnBrk="0" hangingPunct="1">
        <a:spcBef>
          <a:spcPts val="600"/>
        </a:spcBef>
        <a:spcAft>
          <a:spcPts val="0"/>
        </a:spcAft>
        <a:buClr>
          <a:srgbClr val="1E85C4"/>
        </a:buClr>
        <a:buFont typeface="Arial"/>
        <a:buChar char="•"/>
        <a:defRPr sz="2000" b="0" i="0" kern="1200">
          <a:solidFill>
            <a:srgbClr val="4D004D"/>
          </a:solidFill>
          <a:latin typeface="Arial"/>
          <a:ea typeface="+mn-ea"/>
          <a:cs typeface="Arial"/>
        </a:defRPr>
      </a:lvl1pPr>
      <a:lvl2pPr marL="360000" indent="-180000" algn="l" defTabSz="457200" rtl="0" eaLnBrk="1" latinLnBrk="0" hangingPunct="1">
        <a:spcBef>
          <a:spcPts val="600"/>
        </a:spcBef>
        <a:buClr>
          <a:srgbClr val="1E85C4"/>
        </a:buClr>
        <a:buFont typeface="Arial"/>
        <a:buChar char="•"/>
        <a:defRPr sz="2000" b="0" i="1" kern="1200">
          <a:solidFill>
            <a:srgbClr val="4D004D"/>
          </a:solidFill>
          <a:latin typeface="Arial"/>
          <a:ea typeface="+mn-ea"/>
          <a:cs typeface="Arial"/>
        </a:defRPr>
      </a:lvl2pPr>
      <a:lvl3pPr marL="540000" indent="-180000" algn="l" defTabSz="457200" rtl="0" eaLnBrk="1" latinLnBrk="0" hangingPunct="1">
        <a:spcBef>
          <a:spcPts val="600"/>
        </a:spcBef>
        <a:spcAft>
          <a:spcPts val="0"/>
        </a:spcAft>
        <a:buClr>
          <a:srgbClr val="1E85C4"/>
        </a:buClr>
        <a:buFont typeface="Arial"/>
        <a:buChar char="•"/>
        <a:defRPr sz="1600" b="0" i="0" kern="1200">
          <a:solidFill>
            <a:srgbClr val="4D004D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2492" y="2929176"/>
            <a:ext cx="7699016" cy="1162293"/>
          </a:xfrm>
        </p:spPr>
        <p:txBody>
          <a:bodyPr>
            <a:normAutofit fontScale="90000"/>
          </a:bodyPr>
          <a:lstStyle/>
          <a:p>
            <a:r>
              <a:rPr lang="nl-NL" dirty="0"/>
              <a:t>Project Passend Vervoer</a:t>
            </a:r>
            <a:br>
              <a:rPr lang="nl-NL" dirty="0"/>
            </a:br>
            <a:r>
              <a:rPr lang="nl-NL" dirty="0"/>
              <a:t>Midden Westelijk Utrecht</a:t>
            </a:r>
            <a:br>
              <a:rPr lang="nl-NL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1400" dirty="0" smtClean="0"/>
              <a:t>16 juni 2020</a:t>
            </a:r>
          </a:p>
          <a:p>
            <a:pPr algn="l"/>
            <a:r>
              <a:rPr lang="en-US" sz="1400" dirty="0" smtClean="0"/>
              <a:t>Harry Kwast</a:t>
            </a:r>
            <a:endParaRPr lang="en-US" sz="1400" dirty="0"/>
          </a:p>
        </p:txBody>
      </p:sp>
      <p:pic>
        <p:nvPicPr>
          <p:cNvPr id="9" name="Afbeelding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562" y="3926801"/>
            <a:ext cx="2705100" cy="1628775"/>
          </a:xfrm>
          <a:prstGeom prst="rect">
            <a:avLst/>
          </a:prstGeom>
        </p:spPr>
      </p:pic>
      <p:pic>
        <p:nvPicPr>
          <p:cNvPr id="10" name="Afbeelding 9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5511"/>
            <a:ext cx="2247900" cy="2038350"/>
          </a:xfrm>
          <a:prstGeom prst="rect">
            <a:avLst/>
          </a:prstGeom>
        </p:spPr>
      </p:pic>
      <p:pic>
        <p:nvPicPr>
          <p:cNvPr id="11" name="Afbeelding 1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900" y="-390286"/>
            <a:ext cx="2143125" cy="2143125"/>
          </a:xfrm>
          <a:prstGeom prst="rect">
            <a:avLst/>
          </a:prstGeom>
        </p:spPr>
      </p:pic>
      <p:pic>
        <p:nvPicPr>
          <p:cNvPr id="12" name="Afbeelding 11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025" y="-95011"/>
            <a:ext cx="2776220" cy="1847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5085" y="695164"/>
            <a:ext cx="7546923" cy="781354"/>
          </a:xfrm>
        </p:spPr>
        <p:txBody>
          <a:bodyPr/>
          <a:lstStyle/>
          <a:p>
            <a:r>
              <a:rPr lang="nl-NL" dirty="0" smtClean="0"/>
              <a:t>Kenmerken project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59549-814C-0E45-B0C8-115A06AC9547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ekstvak 2"/>
          <p:cNvSpPr txBox="1"/>
          <p:nvPr/>
        </p:nvSpPr>
        <p:spPr>
          <a:xfrm>
            <a:off x="714103" y="1384662"/>
            <a:ext cx="720198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NL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smtClean="0"/>
              <a:t>MW Utrecht 950.000 inwoners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smtClean="0"/>
              <a:t>Project richt zich op niet RAV vervoer door GGZ V voor en na beoordeling i.s.m. politie, RAVU, gemeente Utrecht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smtClean="0"/>
              <a:t>Aanvankelijk alleen t.b.v. crisisdienst, later GGZ breed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smtClean="0"/>
              <a:t>Sinds start mei 2017) 2227 ritten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smtClean="0"/>
              <a:t>27% voor beoordeling, 73 % na beoordeling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smtClean="0"/>
              <a:t>Huidige vervoerskosten Niet RAV 40 k/maand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 smtClean="0"/>
              <a:t>Interviews </a:t>
            </a:r>
            <a:r>
              <a:rPr lang="nl-NL" dirty="0" err="1" smtClean="0"/>
              <a:t>patiententevredenheid</a:t>
            </a:r>
            <a:r>
              <a:rPr lang="nl-NL" dirty="0" smtClean="0"/>
              <a:t> Zorgbelang Inclusief</a:t>
            </a:r>
          </a:p>
        </p:txBody>
      </p:sp>
    </p:spTree>
    <p:extLst>
      <p:ext uri="{BB962C8B-B14F-4D97-AF65-F5344CB8AC3E}">
        <p14:creationId xmlns:p14="http://schemas.microsoft.com/office/powerpoint/2010/main" val="236054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>
            <a:off x="4665617" y="2190569"/>
            <a:ext cx="3833949" cy="137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Triage (5 ingangsklachten) NTS/</a:t>
            </a:r>
            <a:r>
              <a:rPr lang="nl-NL" dirty="0" err="1" smtClean="0"/>
              <a:t>Akwa</a:t>
            </a:r>
            <a:r>
              <a:rPr lang="nl-NL" dirty="0" smtClean="0"/>
              <a:t>/</a:t>
            </a:r>
            <a:r>
              <a:rPr lang="nl-NL" dirty="0" err="1" smtClean="0"/>
              <a:t>Semlab</a:t>
            </a:r>
            <a:endParaRPr lang="nl-NL" dirty="0"/>
          </a:p>
        </p:txBody>
      </p:sp>
      <p:pic>
        <p:nvPicPr>
          <p:cNvPr id="3074" name="Afbeelding 5" descr="image0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3453" y="1319213"/>
            <a:ext cx="11687175" cy="581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178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Ontwikkeling ritten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59549-814C-0E45-B0C8-115A06AC9547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9" name="Tabel 8"/>
          <p:cNvGraphicFramePr>
            <a:graphicFrameLocks noGrp="1"/>
          </p:cNvGraphicFramePr>
          <p:nvPr/>
        </p:nvGraphicFramePr>
        <p:xfrm>
          <a:off x="796925" y="3455511"/>
          <a:ext cx="7546974" cy="7928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86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6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70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870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85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 dirty="0" smtClean="0">
                          <a:effectLst/>
                        </a:rPr>
                        <a:t>Mei ‘17 t/m juli ‘18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89" marR="666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15 maanden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89" marR="666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630 ritten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89" marR="666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   ≈ 42/maand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85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Aug ’18 t/m sept ‘18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89" marR="666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 maanden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89" marR="666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111 ritten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89" marR="666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   ≈56/maand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85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Okt’18  t/m dec ‘19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89" marR="666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15 maanden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89" marR="666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1093 ritten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89" marR="666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   ≈73/maand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85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Jan’20 t/m april 20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89" marR="666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4 maanden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89" marR="666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393 ritten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89" marR="666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   ≈98/maand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5857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totaal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89" marR="666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36 maanden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89" marR="666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2227 ritten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89" marR="666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 dirty="0">
                          <a:effectLst/>
                        </a:rPr>
                        <a:t> 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1038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672" y="505265"/>
            <a:ext cx="7546923" cy="781354"/>
          </a:xfrm>
        </p:spPr>
        <p:txBody>
          <a:bodyPr/>
          <a:lstStyle/>
          <a:p>
            <a:r>
              <a:rPr lang="en-US" dirty="0" smtClean="0"/>
              <a:t>Politie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59549-814C-0E45-B0C8-115A06AC954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89029" y="4415554"/>
            <a:ext cx="7546923" cy="15022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180000" indent="-180000" algn="l" defTabSz="457200" rtl="0" eaLnBrk="1" latinLnBrk="0" hangingPunct="1">
              <a:spcBef>
                <a:spcPts val="600"/>
              </a:spcBef>
              <a:spcAft>
                <a:spcPts val="0"/>
              </a:spcAft>
              <a:buClr>
                <a:srgbClr val="1E85C4"/>
              </a:buClr>
              <a:buFont typeface="Arial"/>
              <a:buChar char="•"/>
              <a:defRPr sz="2000" b="0" i="0" kern="1200">
                <a:solidFill>
                  <a:srgbClr val="4D004D"/>
                </a:solidFill>
                <a:latin typeface="Arial"/>
                <a:ea typeface="+mn-ea"/>
                <a:cs typeface="Arial"/>
              </a:defRPr>
            </a:lvl1pPr>
            <a:lvl2pPr marL="360000" indent="-180000" algn="l" defTabSz="457200" rtl="0" eaLnBrk="1" latinLnBrk="0" hangingPunct="1">
              <a:spcBef>
                <a:spcPts val="600"/>
              </a:spcBef>
              <a:buClr>
                <a:srgbClr val="1E85C4"/>
              </a:buClr>
              <a:buFont typeface="Arial"/>
              <a:buChar char="•"/>
              <a:defRPr sz="2000" b="0" i="1" kern="1200">
                <a:solidFill>
                  <a:srgbClr val="4D004D"/>
                </a:solidFill>
                <a:latin typeface="Arial"/>
                <a:ea typeface="+mn-ea"/>
                <a:cs typeface="Arial"/>
              </a:defRPr>
            </a:lvl2pPr>
            <a:lvl3pPr marL="540000" indent="-180000" algn="l" defTabSz="457200" rtl="0" eaLnBrk="1" latinLnBrk="0" hangingPunct="1">
              <a:spcBef>
                <a:spcPts val="600"/>
              </a:spcBef>
              <a:spcAft>
                <a:spcPts val="0"/>
              </a:spcAft>
              <a:buClr>
                <a:srgbClr val="1E85C4"/>
              </a:buClr>
              <a:buFont typeface="Arial"/>
              <a:buChar char="•"/>
              <a:defRPr sz="1600" b="0" i="0" kern="1200">
                <a:solidFill>
                  <a:srgbClr val="4D004D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8" name="Tabel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4737507"/>
              </p:ext>
            </p:extLst>
          </p:nvPr>
        </p:nvGraphicFramePr>
        <p:xfrm>
          <a:off x="674703" y="3724274"/>
          <a:ext cx="7546974" cy="14445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86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64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70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870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273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 dirty="0">
                          <a:effectLst/>
                        </a:rPr>
                        <a:t>Maand/2020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89" marR="666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 dirty="0">
                          <a:effectLst/>
                        </a:rPr>
                        <a:t>Totaal verwijzingen Politiebureau en CD samen.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89" marR="666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Gezien op crisisdienst (of huisbezoek) in % (numeriek)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89" marR="666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Inzet GGZ Vervoersdienst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3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Januari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89" marR="666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 dirty="0">
                          <a:effectLst/>
                        </a:rPr>
                        <a:t>62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89" marR="666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83.8 % (53)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89" marR="666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36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3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Februari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89" marR="666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 dirty="0">
                          <a:effectLst/>
                        </a:rPr>
                        <a:t>47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89" marR="666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81 % (38)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89" marR="666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37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3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Maart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89" marR="666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 dirty="0">
                          <a:effectLst/>
                        </a:rPr>
                        <a:t>49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89" marR="666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73.5 % (36)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89" marR="666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47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3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April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89" marR="666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 dirty="0">
                          <a:effectLst/>
                        </a:rPr>
                        <a:t>38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89" marR="666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 dirty="0">
                          <a:effectLst/>
                        </a:rPr>
                        <a:t>79 % (30)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89" marR="6668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 dirty="0">
                          <a:effectLst/>
                        </a:rPr>
                        <a:t>38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Rechthoek 10"/>
          <p:cNvSpPr/>
          <p:nvPr/>
        </p:nvSpPr>
        <p:spPr>
          <a:xfrm>
            <a:off x="674703" y="202188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nl-N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2014: 35 % van de </a:t>
            </a:r>
            <a:r>
              <a:rPr lang="nl-NL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nl-N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beoordelingen op verzoek van de politie buiten de politiecel</a:t>
            </a:r>
          </a:p>
          <a:p>
            <a:pPr>
              <a:spcAft>
                <a:spcPts val="0"/>
              </a:spcAft>
            </a:pPr>
            <a:r>
              <a:rPr lang="nl-N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2019: 67 % van de </a:t>
            </a:r>
            <a:r>
              <a:rPr lang="nl-NL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beoordelingen </a:t>
            </a:r>
            <a:r>
              <a:rPr lang="nl-NL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op verzoek van de politie buiten de politiecel</a:t>
            </a:r>
          </a:p>
        </p:txBody>
      </p:sp>
    </p:spTree>
    <p:extLst>
      <p:ext uri="{BB962C8B-B14F-4D97-AF65-F5344CB8AC3E}">
        <p14:creationId xmlns:p14="http://schemas.microsoft.com/office/powerpoint/2010/main" val="361656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Ontwikkeling onvrijwillig vervoer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59549-814C-0E45-B0C8-115A06AC9547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9" name="Grafiek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6808542"/>
              </p:ext>
            </p:extLst>
          </p:nvPr>
        </p:nvGraphicFramePr>
        <p:xfrm>
          <a:off x="1262063" y="8991600"/>
          <a:ext cx="6648450" cy="3714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Grafiek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6152955"/>
              </p:ext>
            </p:extLst>
          </p:nvPr>
        </p:nvGraphicFramePr>
        <p:xfrm>
          <a:off x="1319213" y="9139238"/>
          <a:ext cx="6648450" cy="3629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Grafiek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6929367"/>
              </p:ext>
            </p:extLst>
          </p:nvPr>
        </p:nvGraphicFramePr>
        <p:xfrm>
          <a:off x="1319213" y="9139238"/>
          <a:ext cx="6648450" cy="3629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Grafiek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0342231"/>
              </p:ext>
            </p:extLst>
          </p:nvPr>
        </p:nvGraphicFramePr>
        <p:xfrm>
          <a:off x="1319213" y="9139238"/>
          <a:ext cx="6648450" cy="3629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Tabel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1071378"/>
              </p:ext>
            </p:extLst>
          </p:nvPr>
        </p:nvGraphicFramePr>
        <p:xfrm>
          <a:off x="862919" y="2077646"/>
          <a:ext cx="6108700" cy="6435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59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86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9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06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2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 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Vervoer na beoordeling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IBS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RM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% onvrijwillig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1 mei '17 t/m 31 juli '18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433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137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90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52%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1 okt '18 t/m 31 dec 2019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793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295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248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 dirty="0">
                          <a:effectLst/>
                        </a:rPr>
                        <a:t>68%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2" name="Tabel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6403012"/>
              </p:ext>
            </p:extLst>
          </p:nvPr>
        </p:nvGraphicFramePr>
        <p:xfrm>
          <a:off x="862368" y="3419311"/>
          <a:ext cx="3860800" cy="3162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2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619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 dirty="0">
                          <a:effectLst/>
                        </a:rPr>
                        <a:t> 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2016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2017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2018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2019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afgegeven IBS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652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598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>
                          <a:effectLst/>
                        </a:rPr>
                        <a:t>530</a:t>
                      </a:r>
                      <a:endParaRPr lang="nl-NL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nl-NL" sz="1000" dirty="0">
                          <a:effectLst/>
                        </a:rPr>
                        <a:t>585</a:t>
                      </a:r>
                      <a:endParaRPr lang="nl-NL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726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6674" y="743683"/>
            <a:ext cx="7546923" cy="781354"/>
          </a:xfrm>
        </p:spPr>
        <p:txBody>
          <a:bodyPr/>
          <a:lstStyle/>
          <a:p>
            <a:r>
              <a:rPr lang="nl-NL" dirty="0" smtClean="0"/>
              <a:t>Covid-19</a:t>
            </a:r>
            <a:br>
              <a:rPr lang="nl-NL" dirty="0" smtClean="0"/>
            </a:br>
            <a:r>
              <a:rPr lang="nl-NL" dirty="0"/>
              <a:t/>
            </a:r>
            <a:br>
              <a:rPr lang="nl-NL" dirty="0"/>
            </a:br>
            <a:r>
              <a:rPr lang="nl-NL" dirty="0" smtClean="0"/>
              <a:t/>
            </a:r>
            <a:br>
              <a:rPr lang="nl-NL" dirty="0" smtClean="0"/>
            </a:br>
            <a:r>
              <a:rPr lang="nl-NL" dirty="0"/>
              <a:t/>
            </a:r>
            <a:br>
              <a:rPr lang="nl-NL" dirty="0"/>
            </a:br>
            <a:r>
              <a:rPr lang="nl-NL" sz="1600" dirty="0" smtClean="0"/>
              <a:t>Bij verdenking op covid-19 inzet apart voertuig GGZ V</a:t>
            </a:r>
            <a:br>
              <a:rPr lang="nl-NL" sz="1600" dirty="0" smtClean="0"/>
            </a:br>
            <a:r>
              <a:rPr lang="nl-NL" sz="1600" dirty="0" smtClean="0"/>
              <a:t/>
            </a:r>
            <a:br>
              <a:rPr lang="nl-NL" sz="1600" dirty="0" smtClean="0"/>
            </a:br>
            <a:r>
              <a:rPr lang="nl-NL" sz="1600" dirty="0" smtClean="0"/>
              <a:t>aanvankelijk problemen in verstrekking PBM aan GGZ V</a:t>
            </a:r>
            <a:br>
              <a:rPr lang="nl-NL" sz="1600" dirty="0" smtClean="0"/>
            </a:br>
            <a:r>
              <a:rPr lang="nl-NL" sz="1600" dirty="0"/>
              <a:t/>
            </a:r>
            <a:br>
              <a:rPr lang="nl-NL" sz="1600" dirty="0"/>
            </a:br>
            <a:r>
              <a:rPr lang="nl-NL" sz="1600" dirty="0" smtClean="0"/>
              <a:t>Geen derden mee tijdens vervoer</a:t>
            </a:r>
            <a:br>
              <a:rPr lang="nl-NL" sz="1600" dirty="0" smtClean="0"/>
            </a:br>
            <a:r>
              <a:rPr lang="nl-NL" sz="1600" dirty="0"/>
              <a:t/>
            </a:r>
            <a:br>
              <a:rPr lang="nl-NL" sz="1600" dirty="0"/>
            </a:br>
            <a:r>
              <a:rPr lang="nl-NL" sz="1600" dirty="0" smtClean="0"/>
              <a:t>&gt; aanrijden ambulance</a:t>
            </a:r>
            <a:br>
              <a:rPr lang="nl-NL" sz="1600" dirty="0" smtClean="0"/>
            </a:br>
            <a:r>
              <a:rPr lang="nl-NL" sz="1600" dirty="0"/>
              <a:t/>
            </a:r>
            <a:br>
              <a:rPr lang="nl-NL" sz="1600" dirty="0"/>
            </a:br>
            <a:r>
              <a:rPr lang="nl-NL" sz="1600" dirty="0" smtClean="0"/>
              <a:t>&gt; spuugincidenten GGZ</a:t>
            </a:r>
            <a:br>
              <a:rPr lang="nl-NL" sz="1600" dirty="0" smtClean="0"/>
            </a:br>
            <a:r>
              <a:rPr lang="nl-NL" sz="1600" dirty="0" smtClean="0"/>
              <a:t/>
            </a:r>
            <a:br>
              <a:rPr lang="nl-NL" sz="1600" dirty="0" smtClean="0"/>
            </a:br>
            <a:r>
              <a:rPr lang="nl-NL" sz="1600" dirty="0" smtClean="0"/>
              <a:t/>
            </a:r>
            <a:br>
              <a:rPr lang="nl-NL" sz="1600" dirty="0" smtClean="0"/>
            </a:br>
            <a:r>
              <a:rPr lang="nl-NL" sz="1600" dirty="0" smtClean="0"/>
              <a:t/>
            </a:r>
            <a:br>
              <a:rPr lang="nl-NL" sz="1600" dirty="0" smtClean="0"/>
            </a:br>
            <a:r>
              <a:rPr lang="nl-NL" sz="1600" dirty="0"/>
              <a:t/>
            </a:r>
            <a:br>
              <a:rPr lang="nl-NL" sz="1600" dirty="0"/>
            </a:b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59549-814C-0E45-B0C8-115A06AC9547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726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49190" y="101225"/>
            <a:ext cx="7546923" cy="781354"/>
          </a:xfrm>
        </p:spPr>
        <p:txBody>
          <a:bodyPr/>
          <a:lstStyle/>
          <a:p>
            <a:r>
              <a:rPr lang="nl-NL" dirty="0" smtClean="0"/>
              <a:t>Borging na 2020 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59549-814C-0E45-B0C8-115A06AC9547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0315"/>
            <a:ext cx="9144000" cy="5137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2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2800" dirty="0" smtClean="0"/>
              <a:t>Vragen? </a:t>
            </a:r>
            <a:endParaRPr lang="nl-NL" sz="280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459549-814C-0E45-B0C8-115A06AC9547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sz="1800" dirty="0"/>
          </a:p>
        </p:txBody>
      </p:sp>
      <p:pic>
        <p:nvPicPr>
          <p:cNvPr id="7" name="Afbeelding 6" descr="C:\Users\h.kwast\AppData\Local\Microsoft\Windows\INetCache\Content.Outlook\J7OQ6BB8\487A6830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40" y="1483042"/>
            <a:ext cx="5760720" cy="38919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45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ltrecht 2014 4-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Altrecht 2014 4-3</Template>
  <TotalTime>3680</TotalTime>
  <Words>335</Words>
  <Application>Microsoft Office PowerPoint</Application>
  <PresentationFormat>Diavoorstelling (4:3)</PresentationFormat>
  <Paragraphs>100</Paragraphs>
  <Slides>9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4" baseType="lpstr">
      <vt:lpstr>Arial</vt:lpstr>
      <vt:lpstr>Calibri</vt:lpstr>
      <vt:lpstr>Times New Roman</vt:lpstr>
      <vt:lpstr>Verdana</vt:lpstr>
      <vt:lpstr>Altrecht 2014 4-3</vt:lpstr>
      <vt:lpstr>Project Passend Vervoer Midden Westelijk Utrecht </vt:lpstr>
      <vt:lpstr>Kenmerken project</vt:lpstr>
      <vt:lpstr>Triage (5 ingangsklachten) NTS/Akwa/Semlab</vt:lpstr>
      <vt:lpstr>Ontwikkeling ritten</vt:lpstr>
      <vt:lpstr>Politie </vt:lpstr>
      <vt:lpstr>Ontwikkeling onvrijwillig vervoer</vt:lpstr>
      <vt:lpstr>Covid-19    Bij verdenking op covid-19 inzet apart voertuig GGZ V  aanvankelijk problemen in verstrekking PBM aan GGZ V  Geen derden mee tijdens vervoer  &gt; aanrijden ambulance  &gt; spuugincidenten GGZ     </vt:lpstr>
      <vt:lpstr>Borging na 2020 </vt:lpstr>
      <vt:lpstr>Vragen?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Resultaatgesprek [ZE]</dc:title>
  <dc:creator>Overdijk, Matthijs</dc:creator>
  <cp:lastModifiedBy>Lisanne Hogema</cp:lastModifiedBy>
  <cp:revision>348</cp:revision>
  <dcterms:created xsi:type="dcterms:W3CDTF">2018-09-28T11:56:26Z</dcterms:created>
  <dcterms:modified xsi:type="dcterms:W3CDTF">2020-06-12T10:41:13Z</dcterms:modified>
</cp:coreProperties>
</file>